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5" r:id="rId4"/>
  </p:sldMasterIdLst>
  <p:notesMasterIdLst>
    <p:notesMasterId r:id="rId50"/>
  </p:notesMasterIdLst>
  <p:sldIdLst>
    <p:sldId id="1258" r:id="rId5"/>
    <p:sldId id="1261" r:id="rId6"/>
    <p:sldId id="1346" r:id="rId7"/>
    <p:sldId id="1303" r:id="rId8"/>
    <p:sldId id="1305" r:id="rId9"/>
    <p:sldId id="1260" r:id="rId10"/>
    <p:sldId id="1298" r:id="rId11"/>
    <p:sldId id="1262" r:id="rId12"/>
    <p:sldId id="1263" r:id="rId13"/>
    <p:sldId id="1264" r:id="rId14"/>
    <p:sldId id="1265" r:id="rId15"/>
    <p:sldId id="1266" r:id="rId16"/>
    <p:sldId id="1267" r:id="rId17"/>
    <p:sldId id="1268" r:id="rId18"/>
    <p:sldId id="1338" r:id="rId19"/>
    <p:sldId id="1295" r:id="rId20"/>
    <p:sldId id="1289" r:id="rId21"/>
    <p:sldId id="1290" r:id="rId22"/>
    <p:sldId id="1301" r:id="rId23"/>
    <p:sldId id="1299" r:id="rId24"/>
    <p:sldId id="1300" r:id="rId25"/>
    <p:sldId id="1294" r:id="rId26"/>
    <p:sldId id="1269" r:id="rId27"/>
    <p:sldId id="1343" r:id="rId28"/>
    <p:sldId id="1270" r:id="rId29"/>
    <p:sldId id="1336" r:id="rId30"/>
    <p:sldId id="1347" r:id="rId31"/>
    <p:sldId id="1259" r:id="rId32"/>
    <p:sldId id="1271" r:id="rId33"/>
    <p:sldId id="1273" r:id="rId34"/>
    <p:sldId id="1275" r:id="rId35"/>
    <p:sldId id="1276" r:id="rId36"/>
    <p:sldId id="1277" r:id="rId37"/>
    <p:sldId id="1278" r:id="rId38"/>
    <p:sldId id="1279" r:id="rId39"/>
    <p:sldId id="1280" r:id="rId40"/>
    <p:sldId id="1281" r:id="rId41"/>
    <p:sldId id="1282" r:id="rId42"/>
    <p:sldId id="1283" r:id="rId43"/>
    <p:sldId id="1284" r:id="rId44"/>
    <p:sldId id="1285" r:id="rId45"/>
    <p:sldId id="1286" r:id="rId46"/>
    <p:sldId id="1287" r:id="rId47"/>
    <p:sldId id="1288" r:id="rId48"/>
    <p:sldId id="1345" r:id="rId49"/>
  </p:sldIdLst>
  <p:sldSz cx="12192000" cy="6858000"/>
  <p:notesSz cx="6858000" cy="9144000"/>
  <p:embeddedFontLst>
    <p:embeddedFont>
      <p:font typeface="Barlow Light" panose="00000400000000000000" pitchFamily="2" charset="0"/>
      <p:regular r:id="rId51"/>
      <p:italic r:id="rId52"/>
    </p:embeddedFont>
    <p:embeddedFont>
      <p:font typeface="Barlow SemiBold" panose="00000700000000000000" pitchFamily="2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Open Sans Light" panose="020B0306030504020204" pitchFamily="34" charset="0"/>
      <p:regular r:id="rId61"/>
      <p:italic r:id="rId62"/>
    </p:embeddedFont>
    <p:embeddedFont>
      <p:font typeface="Open Sans Semibold" panose="020B0706030804020204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4EC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/>
    <p:restoredTop sz="78711" autoAdjust="0"/>
  </p:normalViewPr>
  <p:slideViewPr>
    <p:cSldViewPr snapToGrid="0" snapToObjects="1">
      <p:cViewPr varScale="1">
        <p:scale>
          <a:sx n="50" d="100"/>
          <a:sy n="50" d="100"/>
        </p:scale>
        <p:origin x="134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CC0F-9473-0047-886D-57B7E191AF4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582C-B91B-2B4F-BB3D-6012B562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83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D582C-B91B-2B4F-BB3D-6012B5620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03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D582C-B91B-2B4F-BB3D-6012B5620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14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Watch from the 3:15 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65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28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D582C-B91B-2B4F-BB3D-6012B5620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30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20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D582C-B91B-2B4F-BB3D-6012B5620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610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49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42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3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2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7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9EEF8-F59E-404A-ADC6-4CDB1204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94B2B-C868-468D-91DC-8F17D0A5F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222605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A5ACD-3A97-B149-B36C-5AA41525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226" t="68124" r="-962" b="10595"/>
          <a:stretch/>
        </p:blipFill>
        <p:spPr>
          <a:xfrm>
            <a:off x="10260622" y="211344"/>
            <a:ext cx="1690585" cy="330075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6306D7-3A2F-F940-9F7B-15EB392CA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DCA242E-7F41-D547-A34B-ECAD02B740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 may add some body text to explain your table.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E5544B2-7476-044A-821A-71516FF0B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BA71D75-C832-624C-ADF5-2477EC244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E0CB9A1-AA5A-1F45-81B8-6B21FDF845C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30281" y="3039762"/>
            <a:ext cx="9687754" cy="2309386"/>
          </a:xfrm>
          <a:prstGeom prst="rect">
            <a:avLst/>
          </a:prstGeom>
          <a:noFill/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39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55804"/>
            <a:ext cx="608979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Swinburne life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85430"/>
            <a:ext cx="6089790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It’s what you make it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748813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Sam Sample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4076805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23 April,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84250" r="-4719" b="9263"/>
          <a:stretch/>
        </p:blipFill>
        <p:spPr>
          <a:xfrm>
            <a:off x="5557919" y="5734878"/>
            <a:ext cx="5618375" cy="1006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9" t="13219" r="23662" b="-264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8A8EC-9FB9-444F-A69E-63E5196ED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52977" b="15545"/>
          <a:stretch/>
        </p:blipFill>
        <p:spPr>
          <a:xfrm>
            <a:off x="5557920" y="4760536"/>
            <a:ext cx="1131116" cy="10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53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-4719" b="9263"/>
          <a:stretch/>
        </p:blipFill>
        <p:spPr>
          <a:xfrm>
            <a:off x="5557919" y="4760536"/>
            <a:ext cx="5618375" cy="19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846" t="13787" r="21181" b="2382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9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6A9A7-BA5D-8F4F-87A5-52E81EF79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1" t="4838" r="27910"/>
          <a:stretch/>
        </p:blipFill>
        <p:spPr>
          <a:xfrm>
            <a:off x="7876014" y="452487"/>
            <a:ext cx="4315985" cy="4270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55381-D824-1843-9E81-B6C7DD2761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r="5833"/>
          <a:stretch/>
        </p:blipFill>
        <p:spPr>
          <a:xfrm>
            <a:off x="5722463" y="4722829"/>
            <a:ext cx="2153551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55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76717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Facilities </a:t>
            </a:r>
            <a:br>
              <a:rPr lang="en-US" dirty="0"/>
            </a:br>
            <a:r>
              <a:rPr lang="en-US" dirty="0"/>
              <a:t>and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3D571E-6C6A-4798-9A60-604AE949FEB4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4" cy="107721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Swinburne empowers you to </a:t>
            </a:r>
            <a:br>
              <a:rPr lang="en-US" dirty="0"/>
            </a:br>
            <a:r>
              <a:rPr lang="en-US" dirty="0"/>
              <a:t>make the most of your 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11E3A5E-99C3-A248-9BD6-51A7C5B92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832144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Swinburne has a wide range of facilities and support services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F6AA28-ECBB-4880-813D-2B3B6BEC86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CFC9AE-857A-4CF3-B511-2C7E86276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416969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2867579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7152861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Safety on campus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6A50B-0CED-5E4D-BA45-B1ED01FB7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866" r="2" b="14827"/>
          <a:stretch/>
        </p:blipFill>
        <p:spPr>
          <a:xfrm>
            <a:off x="7683335" y="4899991"/>
            <a:ext cx="4081066" cy="978296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A92E0E6-1027-8048-A325-503E10C0E9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7152861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Swinburne takes safety and security very seriously.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29465B6-EAD9-4F8E-A664-BA0A0BD52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D844A4-A477-478A-B06A-5DDB45441E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966" t="12338" r="26401" b="3540"/>
          <a:stretch/>
        </p:blipFill>
        <p:spPr>
          <a:xfrm>
            <a:off x="7876015" y="449927"/>
            <a:ext cx="4315985" cy="4270342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117F348-3FC8-42E6-B117-DD3752D149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3220153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ple_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1068166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How a table slide can appear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79" y="2247150"/>
            <a:ext cx="1068166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 may add some body text to explain your table.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0E51DE-39B6-CC4B-BA98-3ABC1461CE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1068166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These can be useful for displaying statistics and timelines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963C177-FD25-4F8F-B236-438FB5316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29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40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246836082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9D304B-F131-D04E-9BB2-C234FACC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E54F5-4EC8-495D-B871-5FDD7F476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326275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1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BEE6D-49FB-440F-98D5-CB1C44202049}"/>
              </a:ext>
            </a:extLst>
          </p:cNvPr>
          <p:cNvGrpSpPr/>
          <p:nvPr userDrawn="1"/>
        </p:nvGrpSpPr>
        <p:grpSpPr>
          <a:xfrm>
            <a:off x="5557919" y="4760536"/>
            <a:ext cx="5618375" cy="1980506"/>
            <a:chOff x="5557919" y="4760536"/>
            <a:chExt cx="5618375" cy="19805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20B6F8-8E52-F940-BA78-A0A2B78F1B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2480" t="77968" r="-4719" b="9263"/>
            <a:stretch/>
          </p:blipFill>
          <p:spPr>
            <a:xfrm>
              <a:off x="5557919" y="4760536"/>
              <a:ext cx="5618375" cy="198050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7A5EF-1CCA-4630-996C-77608B56F8B3}"/>
                </a:ext>
              </a:extLst>
            </p:cNvPr>
            <p:cNvSpPr/>
            <p:nvPr userDrawn="1"/>
          </p:nvSpPr>
          <p:spPr>
            <a:xfrm>
              <a:off x="6748272" y="4837176"/>
              <a:ext cx="4361688" cy="99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B6C16E-6CB1-4D84-B65E-7BE162FA3C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175" y="404813"/>
            <a:ext cx="4833937" cy="519747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60842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52323EE-F917-4344-990B-84E13A1D8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52438"/>
            <a:ext cx="4316412" cy="427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2EAF4550-BE04-4D85-8140-CAEE531D60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22938" y="4722813"/>
            <a:ext cx="2152650" cy="1722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20694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 of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301E3A-AEBD-1049-9450-8220EE1A2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84569" r="1" b="10595"/>
          <a:stretch/>
        </p:blipFill>
        <p:spPr>
          <a:xfrm>
            <a:off x="6358878" y="5784573"/>
            <a:ext cx="5405523" cy="750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B0078-646E-0A42-AFBD-3E03F491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21D86-4D96-E542-A7AA-52E138A56A16}"/>
              </a:ext>
            </a:extLst>
          </p:cNvPr>
          <p:cNvSpPr txBox="1"/>
          <p:nvPr/>
        </p:nvSpPr>
        <p:spPr>
          <a:xfrm>
            <a:off x="427599" y="2792273"/>
            <a:ext cx="45928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respectfully acknowledge the </a:t>
            </a:r>
            <a:r>
              <a:rPr lang="en-GB" sz="1000" b="0" i="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People of the Kulin Nation, who are the Traditional Owners of the land on which Swinburne’s Australian campuses are located in Melbourne’s east and outer-east, and pay our respect to their Elders past, present and emerging.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are honoured to recognise our connection to </a:t>
            </a:r>
            <a:r>
              <a:rPr lang="en-GB" sz="1000" b="0" i="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Country, history, culture, and spirituality through these locations, and strive to ensure that we operate in a manner that respects and honours the Elders and Ancestors of these lands.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respectfully acknowledge Swinburne’s Aboriginal and Torres Strait Islander staff, students, alumni, partners and visitors.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acknowledge and respect the Traditional Owners of lands across Australia, their Elders, Ancestors, cultures, and heritage, and recognise the continuing sovereignties of all Aboriginal and Torres Strait Islander Nations.</a:t>
            </a:r>
          </a:p>
          <a:p>
            <a:endParaRPr lang="en-US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F0F09-72F3-3441-9402-E373F8E5EB3F}"/>
              </a:ext>
            </a:extLst>
          </p:cNvPr>
          <p:cNvSpPr txBox="1"/>
          <p:nvPr/>
        </p:nvSpPr>
        <p:spPr>
          <a:xfrm>
            <a:off x="434508" y="1858410"/>
            <a:ext cx="566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latin typeface="Barlow Light" pitchFamily="2" charset="77"/>
                <a:ea typeface="DIN 2014 Light" panose="020B0404020202020204" pitchFamily="34" charset="77"/>
              </a:rPr>
              <a:t>Acknowledgement of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067CD-E520-DC4D-B83A-C56E5FCC5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21" t="28383" r="14498" b="18249"/>
          <a:stretch/>
        </p:blipFill>
        <p:spPr>
          <a:xfrm>
            <a:off x="7434470" y="404038"/>
            <a:ext cx="4757530" cy="519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5ED88-E76B-A544-B183-904F87143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79189" r="57973" b="15495"/>
          <a:stretch/>
        </p:blipFill>
        <p:spPr>
          <a:xfrm>
            <a:off x="6358878" y="4950069"/>
            <a:ext cx="896687" cy="8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4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4"/>
            <a:ext cx="54139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FB895-CEDF-407A-8EBB-D14839C388BA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3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1AB50-6DF5-0046-88B5-CCF309E40D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9D4BD1-E32E-4B45-9EE2-0025BDBB5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12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117D9-7D31-CF43-ADFD-F98B62BD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481" r="2" b="14827"/>
          <a:stretch/>
        </p:blipFill>
        <p:spPr>
          <a:xfrm>
            <a:off x="7683335" y="4840357"/>
            <a:ext cx="4081066" cy="10379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86E4EA-34C8-E244-8CAB-C02FEF4020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690479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AE31527-290E-A24C-AA95-FA74345F0F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259A720-FEE8-5141-B4A1-A0D410B4C3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690479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98469BC-0212-0841-B9E2-4583B2ABE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4CD2C42-FE07-4F3E-B6EF-9DF80CF9FE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49263"/>
            <a:ext cx="4316412" cy="4273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94136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00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https://www.youtube.com/embed/uR0qZUtJaYs?feature=oembed" TargetMode="External"/><Relationship Id="rId1" Type="http://schemas.openxmlformats.org/officeDocument/2006/relationships/video" Target="https://www.youtube.com/embed/YHuP1pW6KhA?feature=oembed" TargetMode="Externa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ted.com/talks/clifford_stoll_on_everything?language=en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1XRmhoGwgVg?feature=oembed" TargetMode="Externa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9A806E7-BB2F-4E10-BC02-0289D0CAE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19888" y="1971253"/>
            <a:ext cx="2862255" cy="284578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2400" b="0" dirty="0">
                <a:latin typeface="+mn-lt"/>
              </a:rPr>
              <a:t> Dr Jason Sargent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2901716-D18D-4754-BBAD-C966C1B90F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7068" y="2461552"/>
            <a:ext cx="2925075" cy="341077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+mn-lt"/>
              </a:rPr>
              <a:t>Convenor</a:t>
            </a:r>
          </a:p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+mn-lt"/>
              </a:rPr>
              <a:t>jpsargent@swin.edu.au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6ACFCD1-1EBA-4C5B-99F2-5276F1AF7CC1}"/>
              </a:ext>
            </a:extLst>
          </p:cNvPr>
          <p:cNvSpPr txBox="1">
            <a:spLocks/>
          </p:cNvSpPr>
          <p:nvPr/>
        </p:nvSpPr>
        <p:spPr>
          <a:xfrm>
            <a:off x="6909596" y="3267188"/>
            <a:ext cx="2279450" cy="3410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rgbClr val="000000"/>
                </a:solidFill>
                <a:latin typeface="DIN 2014 Light" panose="020B0404020202020204" pitchFamily="34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+mn-lt"/>
              </a:rPr>
              <a:t>+61 3 9214 5287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D907883-62B6-4176-B541-3D82B3CC9DBD}"/>
              </a:ext>
            </a:extLst>
          </p:cNvPr>
          <p:cNvSpPr txBox="1">
            <a:spLocks/>
          </p:cNvSpPr>
          <p:nvPr/>
        </p:nvSpPr>
        <p:spPr>
          <a:xfrm>
            <a:off x="889001" y="527238"/>
            <a:ext cx="10264552" cy="3703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1" i="0" kern="1200">
                <a:solidFill>
                  <a:srgbClr val="000000"/>
                </a:solidFill>
                <a:latin typeface="DIN 2014 Demi" panose="020B0504020202020204" pitchFamily="34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3200" b="0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 INF20028 Professional Capabilities for a Digital World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EC22037-B04F-6069-167B-0449DA6C3497}"/>
              </a:ext>
            </a:extLst>
          </p:cNvPr>
          <p:cNvSpPr txBox="1">
            <a:spLocks/>
          </p:cNvSpPr>
          <p:nvPr/>
        </p:nvSpPr>
        <p:spPr>
          <a:xfrm>
            <a:off x="6319888" y="3895542"/>
            <a:ext cx="2862255" cy="2845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2400" b="0" dirty="0">
                <a:latin typeface="+mn-lt"/>
              </a:rPr>
              <a:t> Stuart McLoughlin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51DAC9-185A-D174-9281-4371C419BB04}"/>
              </a:ext>
            </a:extLst>
          </p:cNvPr>
          <p:cNvSpPr txBox="1">
            <a:spLocks/>
          </p:cNvSpPr>
          <p:nvPr/>
        </p:nvSpPr>
        <p:spPr>
          <a:xfrm>
            <a:off x="6257068" y="4391902"/>
            <a:ext cx="2925074" cy="341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+mn-lt"/>
              </a:rPr>
              <a:t>smcloughlin@swin.edu.au</a:t>
            </a:r>
          </a:p>
        </p:txBody>
      </p:sp>
      <p:pic>
        <p:nvPicPr>
          <p:cNvPr id="22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CA74357-8879-166B-8A8A-CC9CB9CD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74" y="1349784"/>
            <a:ext cx="2925075" cy="5199114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1A6AD43-752B-45A0-755C-6DAC3FA8DABA}"/>
              </a:ext>
            </a:extLst>
          </p:cNvPr>
          <p:cNvSpPr/>
          <p:nvPr/>
        </p:nvSpPr>
        <p:spPr>
          <a:xfrm>
            <a:off x="1896029" y="2235693"/>
            <a:ext cx="1814734" cy="113387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621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Assessment Structure /3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831320" cy="50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Assignment 1 / Warning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295AD-EBFC-4857-B9A2-FE4044C9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935" y="5006866"/>
            <a:ext cx="4134199" cy="18511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D8C752-7D81-46C1-86BC-0EC60C526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66" y="2039273"/>
            <a:ext cx="5942734" cy="3961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1BBDE-A33D-43ED-8821-0C5959C6F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790" y="4508500"/>
            <a:ext cx="1732452" cy="128971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719FA9A-1938-4A42-9D0D-DF07982EF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626" y="2039273"/>
            <a:ext cx="2130125" cy="29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A295AD-EBFC-4857-B9A2-FE4044C9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935" y="5006866"/>
            <a:ext cx="4134199" cy="1851134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Assessment Structure 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831320" cy="512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Assignment 2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Narrated Powerpoint Presentation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Presentation format is a </a:t>
            </a:r>
            <a:r>
              <a:rPr lang="en-US" sz="2000" dirty="0">
                <a:highlight>
                  <a:srgbClr val="00FFFF"/>
                </a:highlight>
                <a:cs typeface="Arial Narrow"/>
              </a:rPr>
              <a:t>VIDEO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Focuses on ULOs 1,2,3&amp;4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40% weighting!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Investigative Case Study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highlight>
                  <a:srgbClr val="00FFFF"/>
                </a:highlight>
                <a:cs typeface="Arial Narrow"/>
              </a:rPr>
              <a:t>Select ONE UNSDG, an associated Wicked Problem with the chosen Goal and propose a Socio-Technical Solution. </a:t>
            </a:r>
            <a:r>
              <a:rPr lang="en-US" sz="2000" dirty="0">
                <a:solidFill>
                  <a:srgbClr val="000000"/>
                </a:solidFill>
                <a:cs typeface="Arial Narrow"/>
              </a:rPr>
              <a:t>The solution will be conceptual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All group members to participate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Read the Assessment Guidelines &amp; Rubric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Referencing expected / Follow the required referencing standard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208E2E-56E8-4B74-A227-1D8003D6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27334"/>
            <a:ext cx="7143750" cy="169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1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Assessment Structure /5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945620" cy="512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Assignment 2 Cont.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30% Presentation + 5% Team Charter + 5% Peer Evaluation Survey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highlight>
                  <a:srgbClr val="00FFFF"/>
                </a:highlight>
                <a:cs typeface="Arial Narrow"/>
              </a:rPr>
              <a:t>Team Charter</a:t>
            </a:r>
            <a:r>
              <a:rPr lang="en-US" sz="2000" dirty="0">
                <a:solidFill>
                  <a:srgbClr val="000000"/>
                </a:solidFill>
                <a:cs typeface="Arial Narrow"/>
              </a:rPr>
              <a:t> document is available in the Assignment 2 Folder in Canvas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highlight>
                  <a:srgbClr val="00FFFF"/>
                </a:highlight>
                <a:cs typeface="Arial Narrow"/>
              </a:rPr>
              <a:t>Peer Evaluation Survey </a:t>
            </a:r>
            <a:r>
              <a:rPr lang="en-US" sz="2000" dirty="0">
                <a:solidFill>
                  <a:srgbClr val="000000"/>
                </a:solidFill>
                <a:cs typeface="Arial Narrow"/>
              </a:rPr>
              <a:t>is a Groupwork Contribution Assessment Tool designed by academics within the Swinburne Business School.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You will receive an email to your student account that provides a link to the survey. You will be reminded to complete the survey ONCE. </a:t>
            </a:r>
            <a:r>
              <a:rPr lang="en-US" sz="2000" dirty="0">
                <a:highlight>
                  <a:srgbClr val="00FFFF"/>
                </a:highlight>
                <a:cs typeface="Arial Narrow"/>
              </a:rPr>
              <a:t>Non-completion = 0/5 for Peer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highlight>
                  <a:srgbClr val="00FFFF"/>
                </a:highlight>
                <a:cs typeface="Arial Narrow"/>
              </a:rPr>
              <a:t>The survey is private to you!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The survey has ‘other questions’ in it related to the actual peer                                                    assessment process.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295AD-EBFC-4857-B9A2-FE4044C9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935" y="5006866"/>
            <a:ext cx="4134199" cy="18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6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Assessment Structure /6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5274157" y="1391472"/>
            <a:ext cx="5156200" cy="1428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Assignment 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Arial Narrow"/>
              </a:rPr>
              <a:t> </a:t>
            </a:r>
            <a:r>
              <a:rPr lang="en-US" sz="2000" dirty="0">
                <a:solidFill>
                  <a:srgbClr val="000000"/>
                </a:solidFill>
                <a:cs typeface="Arial Narrow"/>
              </a:rPr>
              <a:t>Examples from 2021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highlight>
                  <a:srgbClr val="00FFFF"/>
                </a:highlight>
                <a:cs typeface="Arial Narrow"/>
              </a:rPr>
              <a:t>(Warning: The examples were from the India project Focus &amp; not 2022)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295AD-EBFC-4857-B9A2-FE4044C93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935" y="5006866"/>
            <a:ext cx="4134199" cy="1851134"/>
          </a:xfrm>
          <a:prstGeom prst="rect">
            <a:avLst/>
          </a:prstGeom>
        </p:spPr>
      </p:pic>
      <p:pic>
        <p:nvPicPr>
          <p:cNvPr id="2" name="Online Media 1" title="PITCH Swinburne UNSDG Drone Seeding">
            <a:hlinkClick r:id="" action="ppaction://media"/>
            <a:extLst>
              <a:ext uri="{FF2B5EF4-FFF2-40B4-BE49-F238E27FC236}">
                <a16:creationId xmlns:a16="http://schemas.microsoft.com/office/drawing/2014/main" id="{9C007BC0-FDFB-4E9B-8CAD-357488A5D9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96563" y="1492027"/>
            <a:ext cx="4394537" cy="2482913"/>
          </a:xfrm>
          <a:prstGeom prst="rect">
            <a:avLst/>
          </a:prstGeom>
        </p:spPr>
      </p:pic>
      <p:pic>
        <p:nvPicPr>
          <p:cNvPr id="3" name="Online Media 2" title="PIIT - A3">
            <a:hlinkClick r:id="" action="ppaction://media"/>
            <a:extLst>
              <a:ext uri="{FF2B5EF4-FFF2-40B4-BE49-F238E27FC236}">
                <a16:creationId xmlns:a16="http://schemas.microsoft.com/office/drawing/2014/main" id="{1BACE209-9D4D-438D-8176-A32FD8104ED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96564" y="4124516"/>
            <a:ext cx="4394536" cy="24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274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Assessment Structure /7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831320" cy="383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Assignment 3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Professional Development Reflection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ULOS 2&amp;3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Choose ANY 2 events from the unit modules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Record a 4-minute narrated presentation (or equivalent)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New skills and/or knowledge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Professionalism and Professionalisation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cs typeface="Arial Narrow"/>
            </a:endParaRP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NB: CRITICAL REFLECTION NOT DESCRIPTIVE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295AD-EBFC-4857-B9A2-FE4044C9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935" y="5006866"/>
            <a:ext cx="4134199" cy="18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4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5D7B1-C6D6-B39E-8006-609F8D7E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Professionals are also engaged in Reflection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5832297" cy="415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Narrow"/>
              </a:rPr>
              <a:t>Reflection involves thinking about the past, or ongoing experience of events, situations or actions to make sense of them, with a view of informing future choices, decisions and actions. In doing so we draw on existing ideas, our own or other peoples , and in applying them to our experience, we confirm or develop new ideas.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452877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7D3543-4B79-4D84-A099-98164FE4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6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reak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117A5F-DBE8-41B3-AA4E-1881BEDC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300037"/>
            <a:ext cx="1990725" cy="1152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B47F4-F863-4BB6-9073-207BBD65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" y="1557337"/>
            <a:ext cx="9048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309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Critical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1428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 Narrow"/>
              </a:rPr>
              <a:t>What you will need: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cs typeface="Arial Narrow"/>
              </a:rPr>
              <a:t>Critical Analysis pdf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 Narrow"/>
              </a:rPr>
              <a:t>Open mind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BB4A0-2697-4BB4-B8B7-EF1F52DA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67" y="3860247"/>
            <a:ext cx="2976919" cy="1963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8785B-FAE0-4F4F-A34D-EA660B30B57A}"/>
              </a:ext>
            </a:extLst>
          </p:cNvPr>
          <p:cNvSpPr txBox="1"/>
          <p:nvPr/>
        </p:nvSpPr>
        <p:spPr>
          <a:xfrm>
            <a:off x="1596572" y="5440847"/>
            <a:ext cx="223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highlight>
                  <a:srgbClr val="00FFFF"/>
                </a:highlight>
                <a:cs typeface="Arial" panose="020B0604020202020204" pitchFamily="34" charset="0"/>
              </a:rPr>
              <a:t>Description</a:t>
            </a:r>
          </a:p>
          <a:p>
            <a:r>
              <a:rPr lang="en-AU" sz="1200" dirty="0">
                <a:cs typeface="Arial" panose="020B0604020202020204" pitchFamily="34" charset="0"/>
              </a:rPr>
              <a:t>Who? What? Where? When?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6F4A4-5A1E-4CDE-BC1F-141980CEE59A}"/>
              </a:ext>
            </a:extLst>
          </p:cNvPr>
          <p:cNvSpPr txBox="1"/>
          <p:nvPr/>
        </p:nvSpPr>
        <p:spPr>
          <a:xfrm>
            <a:off x="2625071" y="4830108"/>
            <a:ext cx="155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highlight>
                  <a:srgbClr val="00FFFF"/>
                </a:highlight>
                <a:cs typeface="Arial" panose="020B0604020202020204" pitchFamily="34" charset="0"/>
              </a:rPr>
              <a:t>Analysis</a:t>
            </a:r>
          </a:p>
          <a:p>
            <a:r>
              <a:rPr lang="en-AU" sz="1200" dirty="0">
                <a:cs typeface="Arial" panose="020B0604020202020204" pitchFamily="34" charset="0"/>
              </a:rPr>
              <a:t>How?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9146F-095C-4340-90A1-CD968C72D758}"/>
              </a:ext>
            </a:extLst>
          </p:cNvPr>
          <p:cNvSpPr txBox="1"/>
          <p:nvPr/>
        </p:nvSpPr>
        <p:spPr>
          <a:xfrm>
            <a:off x="2285115" y="3562099"/>
            <a:ext cx="223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highlight>
                  <a:srgbClr val="00FFFF"/>
                </a:highlight>
                <a:cs typeface="Arial" panose="020B0604020202020204" pitchFamily="34" charset="0"/>
              </a:rPr>
              <a:t>Understanding</a:t>
            </a:r>
          </a:p>
          <a:p>
            <a:r>
              <a:rPr lang="en-AU" sz="1200" dirty="0">
                <a:cs typeface="Arial" panose="020B0604020202020204" pitchFamily="34" charset="0"/>
              </a:rPr>
              <a:t>So what? What if? What next?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23BA0-2AB1-4489-9B34-31B1BBFCD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14" y="449927"/>
            <a:ext cx="4286886" cy="26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43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Critical Analysis 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373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Understand the situation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Identify all stakeholders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Isolate the major (ethical dilemma) issue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Identify potential legal implications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Informal guidelines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Formal Guidelines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Ethical principles (see Week/Module 2)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 Narro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A745C-6442-4A31-BDB1-61588685B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053" y="632237"/>
            <a:ext cx="5712881" cy="303806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7445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Roadmap for this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3182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Introductions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What, where &amp; how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Unit delivery structure 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Assessment structure</a:t>
            </a:r>
          </a:p>
          <a:p>
            <a:pPr marL="342900" indent="-342900">
              <a:lnSpc>
                <a:spcPct val="150000"/>
              </a:lnSpc>
              <a:buSzPct val="85000"/>
              <a:buFont typeface="Courier New" panose="02070309020205020404" pitchFamily="49" charset="0"/>
              <a:buChar char="o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(Informal) Professional Expectations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Critical Thinking Deep Dive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Q+A, Unit Anxiety Triaging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452855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1" y="248198"/>
            <a:ext cx="9808872" cy="25989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DEEP DIVE: Critical Thinking</a:t>
            </a:r>
            <a:br>
              <a:rPr lang="en-US" sz="1050" dirty="0">
                <a:solidFill>
                  <a:srgbClr val="FF0000"/>
                </a:solidFill>
                <a:latin typeface="+mn-lt"/>
              </a:rPr>
            </a:br>
            <a:r>
              <a:rPr lang="en-US" sz="2400" dirty="0">
                <a:solidFill>
                  <a:schemeClr val="tx1"/>
                </a:solidFill>
                <a:latin typeface="+mn-lt"/>
              </a:rPr>
              <a:t>In pairs or small group, discuss which you would rather do battle with: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1 x HORSE SIZED DUCK OR 100 x DUCK SIZED HORSES?</a:t>
            </a:r>
            <a:b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</a:br>
            <a:endParaRPr lang="en-US" dirty="0">
              <a:solidFill>
                <a:schemeClr val="tx1"/>
              </a:solidFill>
              <a:highlight>
                <a:srgbClr val="00FFFF"/>
              </a:highlight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35C5B-7540-4C90-B013-73EE0FBAB602}"/>
              </a:ext>
            </a:extLst>
          </p:cNvPr>
          <p:cNvSpPr txBox="1"/>
          <p:nvPr/>
        </p:nvSpPr>
        <p:spPr>
          <a:xfrm>
            <a:off x="0" y="6301787"/>
            <a:ext cx="1088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ts val="300"/>
              </a:spcBef>
              <a:spcAft>
                <a:spcPts val="300"/>
              </a:spcAft>
            </a:pPr>
            <a:r>
              <a:rPr lang="en-AU" sz="1600" dirty="0">
                <a:highlight>
                  <a:srgbClr val="00FFFF"/>
                </a:highlight>
                <a:ea typeface="ＭＳ Ｐゴシック"/>
              </a:rPr>
              <a:t>Critical Thinking </a:t>
            </a:r>
            <a:r>
              <a:rPr lang="en-AU" sz="1600" i="1" dirty="0">
                <a:highlight>
                  <a:srgbClr val="00FFFF"/>
                </a:highlight>
                <a:ea typeface="ＭＳ Ｐゴシック"/>
              </a:rPr>
              <a:t>Noun</a:t>
            </a:r>
            <a:r>
              <a:rPr lang="en-AU" sz="1600" dirty="0">
                <a:highlight>
                  <a:srgbClr val="00FFFF"/>
                </a:highlight>
                <a:ea typeface="ＭＳ Ｐゴシック"/>
              </a:rPr>
              <a:t>: The objective analysis and evaluation of an issue in order to form a judgement.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DA23D-2EDB-4E22-9F6E-FC549B83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853" y="198174"/>
            <a:ext cx="1614682" cy="116072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52BF0B-4247-4627-B045-3AB5D5AA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775" y="1567394"/>
            <a:ext cx="1546060" cy="7567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D9A6C2-CD1C-4832-9040-2B36995D2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781" y="2324101"/>
            <a:ext cx="4966965" cy="379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536958-3923-4A3D-BF2D-6F42FBCE4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005" y="3880160"/>
            <a:ext cx="2666496" cy="1736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83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groupmap.wpengine.netdna-cdn.com/wp-content/uploads/2015/09/screenshot-maps.groupmap.com-2015-09-02-18-18-17.jpg">
            <a:extLst>
              <a:ext uri="{FF2B5EF4-FFF2-40B4-BE49-F238E27FC236}">
                <a16:creationId xmlns:a16="http://schemas.microsoft.com/office/drawing/2014/main" id="{48D53D0C-15DF-4963-8CE3-CCEB1A3E3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8" y="-2"/>
            <a:ext cx="12181945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94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6903BC6-D0C2-460E-84F6-9BB4B9E1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46" y="2730532"/>
            <a:ext cx="6110890" cy="325580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Assessment Bootcamps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Begin officially in Week 2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Final activity of class each week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Bring along your questions to class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848149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Assignment 1 Common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043728"/>
            <a:ext cx="9831320" cy="512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Missing parts: classical ethical theories and principles, ethical decision-making frameworks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No references presented inside the body of the document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Using a different referencing style rather than the required style / Poor quality references / reliance on Wikipedia / outdated references / Inconsistent use of the reference style guide / Not understanding a reference list vs. a bibliography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Too much opinion, lack of balance, lack of synthesis / Too technical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No logical flow to the review / Poorly edited / Death by a thousand paper cuts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No introductory statements to set the scene and/or no                                                 conclusion to bring the document to an end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Items mentioned in the rubric are missing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295AD-EBFC-4857-B9A2-FE4044C9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935" y="5006866"/>
            <a:ext cx="4134199" cy="18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72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5832D8-F8FF-4F0F-61EC-269FFA72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1267236"/>
            <a:ext cx="5513626" cy="464416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INF20028 Unit Success: Formula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6008620" cy="4659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Engage with the unit &amp; your classmates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Be disciplined &amp; follow routines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Explore all of the materials provided to you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Watch, Listen, take notes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Look for linkages between the theory to the assignments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Achieve little victories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Reflect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Strive for progress not perfection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9DBBA-27DB-C27A-E0D8-F0BDC9FE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041" y="17847"/>
            <a:ext cx="1828959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Perfection is a Myth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419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Interpret what is being said on this slide. Read between the lines.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HD is exceptional in ALL aspects. </a:t>
            </a:r>
            <a:r>
              <a:rPr lang="en-US" sz="2000" b="1" u="sng" dirty="0">
                <a:highlight>
                  <a:srgbClr val="00FFFF"/>
                </a:highlight>
                <a:cs typeface="Arial Narrow"/>
              </a:rPr>
              <a:t>HIGH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cs typeface="Arial Narrow"/>
              </a:rPr>
              <a:t> Distinction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LnTx/>
              <a:uFillTx/>
              <a:ea typeface="+mn-ea"/>
              <a:cs typeface="Arial Narrow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Qualitative vs. Quantitative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Level of depth of analysis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Ability to synthesise literature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Focus on </a:t>
            </a:r>
            <a:r>
              <a:rPr lang="en-US" sz="2000" dirty="0">
                <a:highlight>
                  <a:srgbClr val="00FFFF"/>
                </a:highlight>
                <a:cs typeface="Arial Narrow"/>
              </a:rPr>
              <a:t>Progress, not Perfection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Professional Growth Mindset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A rising tide lifts all boats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Have a crack at 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Arial Narro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AB689-55C8-454B-9AE3-C143C1E0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411" y="3628985"/>
            <a:ext cx="2211330" cy="2450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E7656-B9EC-47CF-BBCD-FD545D2F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987" y="3983550"/>
            <a:ext cx="3095977" cy="17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68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10085320" cy="107721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Week 1 Action Items: Your check list to be completed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6453120" cy="419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Watch the theory recordings for Week 2 &amp; catchup on any Week 1 recordings you have yet to get 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Pay attention to the informal professional expectations slides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Checkout the Watercooler Conversations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Read the Assignment 1 guidelines and clarify any issues with the Teaching Team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Move yourself into a group at the start of Week 2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Reflect on what’s working &amp; what’s not. 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C2CFB-1324-754F-91E9-DA381F7A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00" y="1476676"/>
            <a:ext cx="2637541" cy="21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Virtual Coffee ‘Baristering’ Begins next week!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4535980"/>
            <a:ext cx="9447368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Optional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, &amp; informal drop-ins for online consultations.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Drop by a minute, 10 or as long as it takes (within limits)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No need to book and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the sessions are not recorded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Check the Collaborate Ultra link for the session.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Arial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6FBC0-CC01-1F61-11B3-835BDE67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14" y="1353239"/>
            <a:ext cx="5809186" cy="303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B4B56-8ED1-C0B0-30CD-6D17D6F0B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950" y="4978399"/>
            <a:ext cx="608900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18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Be Vigilant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Watch your emails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Watch for unit announcements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Arial Narro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B29C4F-CE90-400A-873D-C0C0A798F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0" y="2446871"/>
            <a:ext cx="3115326" cy="40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453CD-F396-9430-8EC3-B5E43FA0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6561" cy="6858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899" y="2314206"/>
            <a:ext cx="5295901" cy="3070593"/>
          </a:xfrm>
          <a:solidFill>
            <a:schemeClr val="bg1"/>
          </a:solidFill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The INF20028 Teaching Team’s expectations of YOUR capabilities as an ICT Professional (in-training)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57CA5-D969-4856-9F02-8867D8952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343" y="4787900"/>
            <a:ext cx="2648796" cy="17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8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A Professional’s Core Competencies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10059920" cy="5352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Clr>
                <a:schemeClr val="tx1"/>
              </a:buClr>
              <a:buSzPct val="85000"/>
              <a:buFont typeface="+mj-lt"/>
              <a:buAutoNum type="arabicParenR"/>
              <a:defRPr/>
            </a:pPr>
            <a:r>
              <a:rPr lang="en-AU" sz="2000" dirty="0">
                <a:highlight>
                  <a:srgbClr val="00FFFF"/>
                </a:highlight>
                <a:cs typeface="Arial Narrow"/>
              </a:rPr>
              <a:t>Discipline –specific skill sets</a:t>
            </a: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AU" dirty="0">
                <a:cs typeface="Arial Narrow"/>
              </a:rPr>
              <a:t>The specific knowledge and capabilities that are crucial for a student to progress academically and professionally in their chosen field.</a:t>
            </a: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AU" dirty="0">
                <a:cs typeface="Arial Narrow"/>
              </a:rPr>
              <a:t>Requirements analysis modelling, business process modelling, coding,  slice-n-dice (Tableau, Power BI tools), databases, cloud, web dev, threat assessments, penetration testing, …</a:t>
            </a:r>
          </a:p>
          <a:p>
            <a:pPr marL="457200" lvl="0" indent="-457200">
              <a:lnSpc>
                <a:spcPct val="150000"/>
              </a:lnSpc>
              <a:buClr>
                <a:schemeClr val="tx1"/>
              </a:buClr>
              <a:buSzPct val="85000"/>
              <a:buFont typeface="+mj-lt"/>
              <a:buAutoNum type="arabicParenR"/>
              <a:defRPr/>
            </a:pPr>
            <a:r>
              <a:rPr lang="en-AU" sz="2000" dirty="0">
                <a:highlight>
                  <a:srgbClr val="00FFFF"/>
                </a:highlight>
                <a:cs typeface="Arial Narrow"/>
              </a:rPr>
              <a:t>21st Century transferable skills sets and competencies</a:t>
            </a: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AU" dirty="0">
                <a:cs typeface="Arial Narrow"/>
              </a:rPr>
              <a:t>See next slide</a:t>
            </a:r>
          </a:p>
          <a:p>
            <a:pPr marL="457200" lvl="0" indent="-457200">
              <a:lnSpc>
                <a:spcPct val="150000"/>
              </a:lnSpc>
              <a:buClr>
                <a:schemeClr val="tx1"/>
              </a:buClr>
              <a:buSzPct val="85000"/>
              <a:buFont typeface="+mj-lt"/>
              <a:buAutoNum type="arabicParenR"/>
              <a:defRPr/>
            </a:pPr>
            <a:r>
              <a:rPr lang="en-AU" sz="2000" dirty="0">
                <a:highlight>
                  <a:srgbClr val="00FFFF"/>
                </a:highlight>
                <a:cs typeface="Arial Narrow"/>
              </a:rPr>
              <a:t>Industry Awareness</a:t>
            </a: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AU" dirty="0">
                <a:cs typeface="Arial Narrow"/>
              </a:rPr>
              <a:t>What are the drivers? Where is the industry headed? Who are the ‘players’</a:t>
            </a: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AU" dirty="0">
                <a:cs typeface="Arial Narrow"/>
              </a:rPr>
              <a:t>What is the regulatory and governance environment?</a:t>
            </a: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AU" dirty="0">
                <a:cs typeface="Arial Narrow"/>
              </a:rPr>
              <a:t>What pathways through the industry are possible?</a:t>
            </a:r>
          </a:p>
        </p:txBody>
      </p:sp>
    </p:spTree>
    <p:extLst>
      <p:ext uri="{BB962C8B-B14F-4D97-AF65-F5344CB8AC3E}">
        <p14:creationId xmlns:p14="http://schemas.microsoft.com/office/powerpoint/2010/main" val="3465264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Be Passionate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127349"/>
            <a:ext cx="9447368" cy="235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This means being interested in what you’re doing.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Do something you have a great opportunity to LOVE.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This does not mean that you have to be  hyperactively happy.                  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You can have an ‘off day’ and be grumpy, annoyed *&amp;^%$# off.  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I’m suggesting you be Passionate, not a Saint!</a:t>
            </a:r>
          </a:p>
        </p:txBody>
      </p:sp>
      <p:pic>
        <p:nvPicPr>
          <p:cNvPr id="6" name="Picture 3">
            <a:hlinkClick r:id="rId2"/>
            <a:extLst>
              <a:ext uri="{FF2B5EF4-FFF2-40B4-BE49-F238E27FC236}">
                <a16:creationId xmlns:a16="http://schemas.microsoft.com/office/drawing/2014/main" id="{6A5DE4EF-F016-4F96-B9F8-C8D895A0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30" y="3700423"/>
            <a:ext cx="3755170" cy="2796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B215A7F-A00B-4D90-A8F2-44AA20BD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7026">
            <a:off x="6352726" y="4116996"/>
            <a:ext cx="1809077" cy="180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126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Be Passionate 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6080536"/>
            <a:ext cx="9447368" cy="50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The Last Lecture, Professor Randy Pausch, Carnegie Mellon (see YouTube)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1B807-82D6-4FC9-BF53-24264E1F4E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8" b="32110"/>
          <a:stretch/>
        </p:blipFill>
        <p:spPr>
          <a:xfrm>
            <a:off x="518584" y="1305336"/>
            <a:ext cx="11368616" cy="45620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756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Be Eager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Are you internally driven to make your organisation (your project team) a success and with it, yourself?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B0B5D4-EF3F-4C45-9D0F-E7C81382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3404160"/>
            <a:ext cx="2288646" cy="345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01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Be a Sponge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Be a lifelong learner. Soak up available knowledge.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Always be learning. Always be seeking out knowledge.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Always be growing.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Seek ways to do so.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89CA5-6406-432B-ACD6-BC186684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81" y="3662852"/>
            <a:ext cx="2809554" cy="26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Get better on weeknights &amp; on weekends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It means constant improvement.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And if you want to make more, do more, then that means you hone your skills on nights and weekends.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It’s what your ‘competitors’ are doing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087214-7E03-4E22-9C91-63E8E7CE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915" y="4224445"/>
            <a:ext cx="4621169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72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Get better on weeknights &amp; on weekends 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50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It means acquiring new skills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759AB-8ABB-4355-AE1B-76107849287B}"/>
              </a:ext>
            </a:extLst>
          </p:cNvPr>
          <p:cNvSpPr txBox="1"/>
          <p:nvPr/>
        </p:nvSpPr>
        <p:spPr>
          <a:xfrm>
            <a:off x="3544095" y="2486017"/>
            <a:ext cx="3219735" cy="116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Open Sans Light" panose="020B0306030504020204" pitchFamily="34" charset="0"/>
                <a:cs typeface="Calibri Light" panose="020F0302020204030204" pitchFamily="34" charset="0"/>
              </a:rPr>
              <a:t>An ability to ‘smell fear’ is a quality I’ve never seen listed                                       on a resume before!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0CBA2F-9DEE-4897-8D4E-C7B3B21C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2" y="4245469"/>
            <a:ext cx="5964734" cy="2159081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86609BDD-9376-424A-B24E-32492666899C}"/>
              </a:ext>
            </a:extLst>
          </p:cNvPr>
          <p:cNvSpPr/>
          <p:nvPr/>
        </p:nvSpPr>
        <p:spPr>
          <a:xfrm>
            <a:off x="2931759" y="2080788"/>
            <a:ext cx="4444409" cy="1971483"/>
          </a:xfrm>
          <a:prstGeom prst="cloudCallout">
            <a:avLst>
              <a:gd name="adj1" fmla="val -50497"/>
              <a:gd name="adj2" fmla="val 6951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8453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Everybody starts somewhere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50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Everybody starts somewhere and typically that’s at the bottom of the ladder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BF1DD4B-FB9E-B9F6-F13A-1063C274E4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2700"/>
              </p:ext>
            </p:extLst>
          </p:nvPr>
        </p:nvGraphicFramePr>
        <p:xfrm>
          <a:off x="869950" y="2363788"/>
          <a:ext cx="5397500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397480" imgH="3041640" progId="PBrush">
                  <p:embed/>
                </p:oleObj>
              </mc:Choice>
              <mc:Fallback>
                <p:oleObj name="Bitmap Image" r:id="rId2" imgW="5397480" imgH="3041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9950" y="2363788"/>
                        <a:ext cx="5397500" cy="304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7209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Be Flexible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Be willing to adapt and change if needed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Change is a constant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ECE79-1C0D-44B9-9A87-B87BB357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30874"/>
            <a:ext cx="9256882" cy="3377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CC6F2-7F29-4EC6-A9ED-F84E45102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279112"/>
            <a:ext cx="1883522" cy="12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26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Be the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Be someone who sees a problem and owns the solution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‘Selling’ that solution to a problem owner may not always be easy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7654E-3782-4CDF-AEFA-C4F2AA52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17" y="2669321"/>
            <a:ext cx="2022083" cy="3861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CA786-449C-4C72-8D9A-0B276D4D5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80" y="2669321"/>
            <a:ext cx="2990220" cy="3858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2390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Be Helpful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 Narrow"/>
              </a:rPr>
              <a:t>It means helping someone else with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their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 Narrow"/>
              </a:rPr>
              <a:t> problem.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cs typeface="Arial Narrow"/>
              </a:rPr>
              <a:t>The outcome will be win-win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Arial Narro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C43B16-81D7-40E0-A325-55926E8C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25" y="2459564"/>
            <a:ext cx="4848723" cy="3613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94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What’s this INF20028 thing about?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10059920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The functional skills and mind sets that make someone desirable to an organisation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 Narrow"/>
              </a:rPr>
              <a:t>Every single job interview will address these general skills and mind sets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 Narrow"/>
              </a:rPr>
              <a:t>They are professional skills that allow you to work well with others, apply knowledge to solve problems and fit into any work environment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30D63D-F917-4890-95C4-290812584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34" y="3465783"/>
            <a:ext cx="3328924" cy="2942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6BE933-6C84-4AF3-83DE-15E7F600C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942" y="3465783"/>
            <a:ext cx="4936239" cy="29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86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Find out how to fit in, QUICKLY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235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Find your place, quickly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Empirically (look, listen, take notice)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 Narrow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Don’t just change from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 Narrow"/>
              </a:rPr>
              <a:t>Green to Gold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Instead, discover your unique role (colour) in your organisation and what you can contribute to that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D54DD-6254-4779-8B06-A9A9DF84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3897950"/>
            <a:ext cx="3975100" cy="26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You’re not a rockstar!... yet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10010892" cy="4844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Don’t act like one until you have the ‘credibility’. </a:t>
            </a:r>
            <a:endParaRPr lang="en-US" sz="2000" dirty="0">
              <a:solidFill>
                <a:srgbClr val="000000"/>
              </a:solidFill>
              <a:cs typeface="Arial Narrow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 Narrow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endParaRPr lang="en-US" sz="2000" dirty="0">
              <a:solidFill>
                <a:srgbClr val="000000"/>
              </a:solidFill>
              <a:cs typeface="Arial Narrow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 Narrow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endParaRPr lang="en-US" sz="2000" dirty="0">
              <a:solidFill>
                <a:srgbClr val="000000"/>
              </a:solidFill>
              <a:cs typeface="Arial Narrow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 Narrow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endParaRPr lang="en-US" sz="2000" dirty="0">
              <a:solidFill>
                <a:srgbClr val="000000"/>
              </a:solidFill>
              <a:cs typeface="Arial Narrow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 Narrow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Play your part and recognize you are part pf a bigger picture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Recognise you rarely get to where you are without the backing &amp; support of others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Lead singer or drummer...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30201-ADCA-49B6-A04F-EE925B22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57" y="1961066"/>
            <a:ext cx="4597662" cy="2506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5853C0-C8DA-4D8D-A00A-202EF711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8" y="1961066"/>
            <a:ext cx="3563397" cy="2506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113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Show up, work hard and you will stand 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50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Try your best, every day and people will take notice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1D837-8327-4282-BCB7-E587D024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719" y="2080788"/>
            <a:ext cx="4136232" cy="2334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81CA2-C83C-4105-9CAE-1DC0037E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3" y="2080788"/>
            <a:ext cx="3353866" cy="2334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962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Be Intrinsic in your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1889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Beware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analysis paralysis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. Sometimes you just need to do IT, whatever IT is…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Reporter to Forrest Gump: “Why are you doing this?”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Forrest to the Reporter: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“I just felt like running”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 Narro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3AF84-8FE9-42DA-9F30-56FFFCD84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25" y="4629020"/>
            <a:ext cx="3967055" cy="2228981"/>
          </a:xfrm>
          <a:prstGeom prst="rect">
            <a:avLst/>
          </a:prstGeom>
        </p:spPr>
      </p:pic>
      <p:pic>
        <p:nvPicPr>
          <p:cNvPr id="2" name="Online Media 1" title="Forrest Gump: Just felt like running (HD CLIP)">
            <a:hlinkClick r:id="" action="ppaction://media"/>
            <a:extLst>
              <a:ext uri="{FF2B5EF4-FFF2-40B4-BE49-F238E27FC236}">
                <a16:creationId xmlns:a16="http://schemas.microsoft.com/office/drawing/2014/main" id="{E2488197-1850-419C-AD85-FA908EFC4E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69107" y="3028950"/>
            <a:ext cx="5743097" cy="32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4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Be Diverse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447368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A professional can always find their place in diversity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 Narro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89778-5756-4E70-B7C2-24F3C8838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12" y="2271819"/>
            <a:ext cx="4645754" cy="3427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40A8A-FE39-4952-8996-1C2BD42B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445" y="2271818"/>
            <a:ext cx="2692405" cy="35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8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22094B-13B4-4283-8FE1-BD5EF208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" y="8788"/>
            <a:ext cx="6859543" cy="6849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99A04-F62B-4843-B788-ABDCB59DF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1557337"/>
            <a:ext cx="1990725" cy="1152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A69934-A687-4072-840F-E084ED20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37" y="3783807"/>
            <a:ext cx="904875" cy="1247775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53F2517A-C887-4D8A-A1A9-C5327A4127FA}"/>
              </a:ext>
            </a:extLst>
          </p:cNvPr>
          <p:cNvSpPr/>
          <p:nvPr/>
        </p:nvSpPr>
        <p:spPr>
          <a:xfrm>
            <a:off x="7606505" y="3300414"/>
            <a:ext cx="2395538" cy="2214563"/>
          </a:xfrm>
          <a:prstGeom prst="noSmoking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77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29ECD6-B2FE-A2E7-0AB3-E5D70340BDC0}"/>
              </a:ext>
            </a:extLst>
          </p:cNvPr>
          <p:cNvSpPr/>
          <p:nvPr/>
        </p:nvSpPr>
        <p:spPr>
          <a:xfrm>
            <a:off x="5283912" y="2773643"/>
            <a:ext cx="4101704" cy="76605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0E915-1946-DD4C-40EC-D9B28B9766B0}"/>
              </a:ext>
            </a:extLst>
          </p:cNvPr>
          <p:cNvSpPr txBox="1"/>
          <p:nvPr/>
        </p:nvSpPr>
        <p:spPr>
          <a:xfrm>
            <a:off x="10212160" y="4534794"/>
            <a:ext cx="1753939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600" dirty="0">
                <a:ea typeface="Open Sans Light" panose="020B0306030504020204" pitchFamily="34" charset="0"/>
                <a:cs typeface="Open Sans Light" panose="020B0306030504020204" pitchFamily="34" charset="0"/>
              </a:rPr>
              <a:t>Weekly Modules</a:t>
            </a:r>
            <a:endParaRPr lang="en-US" sz="1600" dirty="0">
              <a:solidFill>
                <a:srgbClr val="FFC000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6F4F6-B36C-7FEC-BB28-4BA9F5618AEC}"/>
              </a:ext>
            </a:extLst>
          </p:cNvPr>
          <p:cNvSpPr txBox="1"/>
          <p:nvPr/>
        </p:nvSpPr>
        <p:spPr>
          <a:xfrm>
            <a:off x="10443675" y="5006967"/>
            <a:ext cx="13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white"/>
                </a:solidFill>
                <a:highlight>
                  <a:srgbClr val="0000FF"/>
                </a:highlight>
                <a:ea typeface="Open Sans Light" panose="020B0306030504020204" pitchFamily="34" charset="0"/>
                <a:cs typeface="Open Sans Light" panose="020B0306030504020204" pitchFamily="34" charset="0"/>
              </a:rPr>
              <a:t>Assignments</a:t>
            </a:r>
            <a:endParaRPr lang="en-US" sz="1600" dirty="0">
              <a:solidFill>
                <a:srgbClr val="071EF9"/>
              </a:solidFill>
              <a:highlight>
                <a:srgbClr val="0000FF"/>
              </a:highlight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3A93E0-FBA8-039C-2941-69B643FB5C04}"/>
              </a:ext>
            </a:extLst>
          </p:cNvPr>
          <p:cNvSpPr/>
          <p:nvPr/>
        </p:nvSpPr>
        <p:spPr>
          <a:xfrm>
            <a:off x="1494466" y="219406"/>
            <a:ext cx="7900988" cy="55690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prstClr val="black">
                  <a:lumMod val="65000"/>
                  <a:lumOff val="35000"/>
                </a:prstClr>
              </a:solidFill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C0475-1394-5C09-889A-B668125D2D21}"/>
              </a:ext>
            </a:extLst>
          </p:cNvPr>
          <p:cNvSpPr txBox="1"/>
          <p:nvPr/>
        </p:nvSpPr>
        <p:spPr>
          <a:xfrm>
            <a:off x="1772576" y="259600"/>
            <a:ext cx="321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PROFESSIONALISM &amp; SKILLS FRAMEWORK    FOR THE INFORMATION AGE (SFIA)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843FFE-83B5-B708-5367-F721699A9855}"/>
              </a:ext>
            </a:extLst>
          </p:cNvPr>
          <p:cNvSpPr/>
          <p:nvPr/>
        </p:nvSpPr>
        <p:spPr>
          <a:xfrm>
            <a:off x="1508754" y="955838"/>
            <a:ext cx="7900988" cy="4459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prstClr val="black">
                  <a:lumMod val="65000"/>
                  <a:lumOff val="35000"/>
                </a:prstClr>
              </a:solidFill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682B4-9A87-6297-66E8-8FA88C169EF6}"/>
              </a:ext>
            </a:extLst>
          </p:cNvPr>
          <p:cNvSpPr txBox="1"/>
          <p:nvPr/>
        </p:nvSpPr>
        <p:spPr>
          <a:xfrm>
            <a:off x="5694899" y="349227"/>
            <a:ext cx="3700555" cy="276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Let’s Get ethical!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ED87C-0E4E-F589-6A36-9C15966E96F5}"/>
              </a:ext>
            </a:extLst>
          </p:cNvPr>
          <p:cNvSpPr txBox="1"/>
          <p:nvPr/>
        </p:nvSpPr>
        <p:spPr>
          <a:xfrm>
            <a:off x="2239672" y="1046010"/>
            <a:ext cx="2328863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Data Ethics &amp; Data Governance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C3AA6-B9CD-D57F-1C60-7F4E2839AB9E}"/>
              </a:ext>
            </a:extLst>
          </p:cNvPr>
          <p:cNvSpPr txBox="1"/>
          <p:nvPr/>
        </p:nvSpPr>
        <p:spPr>
          <a:xfrm>
            <a:off x="6104365" y="1031411"/>
            <a:ext cx="2328863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Privacy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E2B1B7-39C0-B2E6-480A-37FF93C8F55F}"/>
              </a:ext>
            </a:extLst>
          </p:cNvPr>
          <p:cNvSpPr/>
          <p:nvPr/>
        </p:nvSpPr>
        <p:spPr>
          <a:xfrm>
            <a:off x="1505822" y="1500736"/>
            <a:ext cx="7879793" cy="4655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prstClr val="white"/>
              </a:solidFill>
              <a:cs typeface="Calibri Light" panose="020F03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F4D7A6-5FB9-FCD8-C2AA-66BECDA4C562}"/>
              </a:ext>
            </a:extLst>
          </p:cNvPr>
          <p:cNvSpPr/>
          <p:nvPr/>
        </p:nvSpPr>
        <p:spPr>
          <a:xfrm>
            <a:off x="1508754" y="2773390"/>
            <a:ext cx="3775157" cy="7660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prstClr val="white"/>
              </a:solidFill>
              <a:cs typeface="Calibri Light" panose="020F03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606C45-62F4-63B6-9D86-3D7B6BDB07C7}"/>
              </a:ext>
            </a:extLst>
          </p:cNvPr>
          <p:cNvSpPr/>
          <p:nvPr/>
        </p:nvSpPr>
        <p:spPr>
          <a:xfrm>
            <a:off x="1494466" y="4216380"/>
            <a:ext cx="7958138" cy="51274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prstClr val="white"/>
              </a:solidFill>
              <a:cs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D2C6BB-3E95-EC01-7943-3D814B82533F}"/>
              </a:ext>
            </a:extLst>
          </p:cNvPr>
          <p:cNvSpPr/>
          <p:nvPr/>
        </p:nvSpPr>
        <p:spPr>
          <a:xfrm>
            <a:off x="1494466" y="6003492"/>
            <a:ext cx="7958138" cy="62108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prstClr val="white"/>
              </a:solidFill>
              <a:cs typeface="Calibri Light" panose="020F03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ABAEAF-0821-2D53-DD71-D6B076CFFFF0}"/>
              </a:ext>
            </a:extLst>
          </p:cNvPr>
          <p:cNvSpPr/>
          <p:nvPr/>
        </p:nvSpPr>
        <p:spPr>
          <a:xfrm>
            <a:off x="593650" y="332568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7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B8AD98-EA42-87FF-2918-130A2A54B26E}"/>
              </a:ext>
            </a:extLst>
          </p:cNvPr>
          <p:cNvSpPr txBox="1"/>
          <p:nvPr/>
        </p:nvSpPr>
        <p:spPr>
          <a:xfrm>
            <a:off x="595904" y="379365"/>
            <a:ext cx="35438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700" b="1" dirty="0">
                <a:ea typeface="+mn-ea"/>
                <a:cs typeface="Calibri Light" panose="020F0302020204030204" pitchFamily="34" charset="0"/>
              </a:rPr>
              <a:t>1-2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4CDB6F-AE89-8DBF-0D0D-1BD1B757C869}"/>
              </a:ext>
            </a:extLst>
          </p:cNvPr>
          <p:cNvSpPr/>
          <p:nvPr/>
        </p:nvSpPr>
        <p:spPr>
          <a:xfrm>
            <a:off x="593650" y="995349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7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4C3C7A-23B4-A7E6-A893-807C903A5765}"/>
              </a:ext>
            </a:extLst>
          </p:cNvPr>
          <p:cNvSpPr txBox="1"/>
          <p:nvPr/>
        </p:nvSpPr>
        <p:spPr>
          <a:xfrm>
            <a:off x="579022" y="1069222"/>
            <a:ext cx="357188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700" b="1" dirty="0">
                <a:ea typeface="+mn-ea"/>
                <a:cs typeface="Calibri Light" panose="020F0302020204030204" pitchFamily="34" charset="0"/>
              </a:rPr>
              <a:t>3--4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9AEC57-D284-565A-C316-2B2871B190A5}"/>
              </a:ext>
            </a:extLst>
          </p:cNvPr>
          <p:cNvSpPr/>
          <p:nvPr/>
        </p:nvSpPr>
        <p:spPr>
          <a:xfrm>
            <a:off x="603650" y="1553309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7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FE5FC2-C335-FAA2-DF24-E637AE985A3B}"/>
              </a:ext>
            </a:extLst>
          </p:cNvPr>
          <p:cNvSpPr txBox="1"/>
          <p:nvPr/>
        </p:nvSpPr>
        <p:spPr>
          <a:xfrm>
            <a:off x="654319" y="1610139"/>
            <a:ext cx="324000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700" b="1" dirty="0">
                <a:ea typeface="+mn-ea"/>
                <a:cs typeface="Calibri Light" panose="020F0302020204030204" pitchFamily="34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C5A850-0C33-EC52-E28F-49C94CFD808A}"/>
              </a:ext>
            </a:extLst>
          </p:cNvPr>
          <p:cNvSpPr/>
          <p:nvPr/>
        </p:nvSpPr>
        <p:spPr>
          <a:xfrm>
            <a:off x="580950" y="304662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7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4B437F-56BC-003F-57D0-59D518ABCB07}"/>
              </a:ext>
            </a:extLst>
          </p:cNvPr>
          <p:cNvSpPr txBox="1"/>
          <p:nvPr/>
        </p:nvSpPr>
        <p:spPr>
          <a:xfrm>
            <a:off x="588283" y="3104346"/>
            <a:ext cx="334333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700" b="1" dirty="0">
                <a:ea typeface="+mn-ea"/>
                <a:cs typeface="Calibri Light" panose="020F0302020204030204" pitchFamily="34" charset="0"/>
              </a:rPr>
              <a:t>6-7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B2DDCA-D58C-D711-0CFC-E44E8435438E}"/>
              </a:ext>
            </a:extLst>
          </p:cNvPr>
          <p:cNvSpPr/>
          <p:nvPr/>
        </p:nvSpPr>
        <p:spPr>
          <a:xfrm>
            <a:off x="593650" y="6048799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7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296FDA-AA48-E015-1C12-B7D3AD2A0E80}"/>
              </a:ext>
            </a:extLst>
          </p:cNvPr>
          <p:cNvSpPr txBox="1"/>
          <p:nvPr/>
        </p:nvSpPr>
        <p:spPr>
          <a:xfrm>
            <a:off x="620939" y="6114212"/>
            <a:ext cx="41643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700" b="1" dirty="0">
                <a:ea typeface="+mn-ea"/>
                <a:cs typeface="Calibri Light" panose="020F0302020204030204" pitchFamily="34" charset="0"/>
              </a:rPr>
              <a:t>12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D73CCA98-321B-C641-0EA4-B564A96F5B0C}"/>
              </a:ext>
            </a:extLst>
          </p:cNvPr>
          <p:cNvSpPr/>
          <p:nvPr/>
        </p:nvSpPr>
        <p:spPr>
          <a:xfrm>
            <a:off x="9486469" y="212446"/>
            <a:ext cx="630064" cy="5207736"/>
          </a:xfrm>
          <a:prstGeom prst="rightBrace">
            <a:avLst>
              <a:gd name="adj1" fmla="val 8333"/>
              <a:gd name="adj2" fmla="val 48499"/>
            </a:avLst>
          </a:prstGeom>
          <a:ln w="38100">
            <a:solidFill>
              <a:srgbClr val="004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350">
              <a:solidFill>
                <a:prstClr val="black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E17EA3-8F14-5122-F631-F866F6B3243D}"/>
              </a:ext>
            </a:extLst>
          </p:cNvPr>
          <p:cNvSpPr/>
          <p:nvPr/>
        </p:nvSpPr>
        <p:spPr>
          <a:xfrm>
            <a:off x="10021519" y="2593909"/>
            <a:ext cx="324000" cy="323526"/>
          </a:xfrm>
          <a:prstGeom prst="ellipse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900">
              <a:solidFill>
                <a:prstClr val="white"/>
              </a:solidFill>
              <a:cs typeface="Calibri Light" panose="020F03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8EEEC-9784-4C18-0355-831E2F2D429A}"/>
              </a:ext>
            </a:extLst>
          </p:cNvPr>
          <p:cNvSpPr txBox="1"/>
          <p:nvPr/>
        </p:nvSpPr>
        <p:spPr>
          <a:xfrm>
            <a:off x="10063080" y="2637550"/>
            <a:ext cx="276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900" b="1" dirty="0">
                <a:solidFill>
                  <a:prstClr val="white"/>
                </a:solidFill>
                <a:ea typeface="+mn-ea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803F367D-6425-D063-C42C-A9DDE6B042FB}"/>
              </a:ext>
            </a:extLst>
          </p:cNvPr>
          <p:cNvSpPr/>
          <p:nvPr/>
        </p:nvSpPr>
        <p:spPr>
          <a:xfrm rot="16200000">
            <a:off x="5175356" y="-1415010"/>
            <a:ext cx="537295" cy="8029487"/>
          </a:xfrm>
          <a:prstGeom prst="rightBrace">
            <a:avLst>
              <a:gd name="adj1" fmla="val 8333"/>
              <a:gd name="adj2" fmla="val 48499"/>
            </a:avLst>
          </a:prstGeom>
          <a:noFill/>
          <a:ln w="28575">
            <a:solidFill>
              <a:srgbClr val="004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prstClr val="black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C4E997-DBD1-6950-7399-7E05717B3F47}"/>
              </a:ext>
            </a:extLst>
          </p:cNvPr>
          <p:cNvSpPr/>
          <p:nvPr/>
        </p:nvSpPr>
        <p:spPr>
          <a:xfrm>
            <a:off x="5159856" y="2096166"/>
            <a:ext cx="324000" cy="323526"/>
          </a:xfrm>
          <a:prstGeom prst="ellipse">
            <a:avLst/>
          </a:prstGeom>
          <a:solidFill>
            <a:srgbClr val="0066FF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srgbClr val="D4D4D6">
                  <a:lumMod val="50000"/>
                </a:srgbClr>
              </a:solidFill>
              <a:cs typeface="Calibri Light" panose="020F03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50A752-2EE5-EF81-C9D7-D814B601D9FA}"/>
              </a:ext>
            </a:extLst>
          </p:cNvPr>
          <p:cNvSpPr txBox="1"/>
          <p:nvPr/>
        </p:nvSpPr>
        <p:spPr>
          <a:xfrm>
            <a:off x="1638300" y="1578439"/>
            <a:ext cx="7671327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Group Dynamics, Leadership &amp; Communication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EF899-5567-CE71-A31F-7A763B4AD470}"/>
              </a:ext>
            </a:extLst>
          </p:cNvPr>
          <p:cNvSpPr/>
          <p:nvPr/>
        </p:nvSpPr>
        <p:spPr>
          <a:xfrm>
            <a:off x="1813998" y="123036"/>
            <a:ext cx="3180212" cy="72281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 dirty="0">
              <a:solidFill>
                <a:prstClr val="white"/>
              </a:solidFill>
              <a:highlight>
                <a:srgbClr val="00FFFF"/>
              </a:highlight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AD2ACCE-2186-8B65-533D-566EBED8E330}"/>
              </a:ext>
            </a:extLst>
          </p:cNvPr>
          <p:cNvSpPr/>
          <p:nvPr/>
        </p:nvSpPr>
        <p:spPr>
          <a:xfrm>
            <a:off x="580205" y="4322696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7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BFB78A-7434-3E75-BB2E-59E87FCB44A9}"/>
              </a:ext>
            </a:extLst>
          </p:cNvPr>
          <p:cNvSpPr txBox="1"/>
          <p:nvPr/>
        </p:nvSpPr>
        <p:spPr>
          <a:xfrm>
            <a:off x="621555" y="4388109"/>
            <a:ext cx="384649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700" b="1" dirty="0">
                <a:ea typeface="+mn-ea"/>
                <a:cs typeface="Calibri Light" panose="020F0302020204030204" pitchFamily="34" charset="0"/>
              </a:rPr>
              <a:t>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285D74-CB21-C861-0ADF-5B347D57630A}"/>
              </a:ext>
            </a:extLst>
          </p:cNvPr>
          <p:cNvSpPr txBox="1"/>
          <p:nvPr/>
        </p:nvSpPr>
        <p:spPr>
          <a:xfrm>
            <a:off x="4507924" y="2919433"/>
            <a:ext cx="1595021" cy="46166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INVESTIGATIVE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CASE STUDY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BB8C64-2844-24FF-C73A-F5D62B1F3BB0}"/>
              </a:ext>
            </a:extLst>
          </p:cNvPr>
          <p:cNvSpPr txBox="1"/>
          <p:nvPr/>
        </p:nvSpPr>
        <p:spPr>
          <a:xfrm>
            <a:off x="1833890" y="2930943"/>
            <a:ext cx="2203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Wicked Problems &amp; The VUCA World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CFECB5-E7CA-CF61-85D4-C373FC0C477B}"/>
              </a:ext>
            </a:extLst>
          </p:cNvPr>
          <p:cNvSpPr txBox="1"/>
          <p:nvPr/>
        </p:nvSpPr>
        <p:spPr>
          <a:xfrm>
            <a:off x="6499261" y="2909166"/>
            <a:ext cx="242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Professional Belonging: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CoPs &amp; Social Capital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A60C76-9C73-3A1C-6929-07AA5A744D90}"/>
              </a:ext>
            </a:extLst>
          </p:cNvPr>
          <p:cNvSpPr txBox="1"/>
          <p:nvPr/>
        </p:nvSpPr>
        <p:spPr>
          <a:xfrm>
            <a:off x="5218342" y="2157107"/>
            <a:ext cx="2084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8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A298D1-D68D-536C-7536-3A4DE07E1E79}"/>
              </a:ext>
            </a:extLst>
          </p:cNvPr>
          <p:cNvSpPr/>
          <p:nvPr/>
        </p:nvSpPr>
        <p:spPr>
          <a:xfrm>
            <a:off x="1483028" y="3654194"/>
            <a:ext cx="7953946" cy="4556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prstClr val="white"/>
              </a:solidFill>
              <a:cs typeface="Calibri Light" panose="020F030202020403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8A35AFE-F350-3626-F1EE-63305DC61FE4}"/>
              </a:ext>
            </a:extLst>
          </p:cNvPr>
          <p:cNvSpPr/>
          <p:nvPr/>
        </p:nvSpPr>
        <p:spPr>
          <a:xfrm>
            <a:off x="580855" y="370676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7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36E193-EC58-3DAE-0352-F0BD34D4AE4E}"/>
              </a:ext>
            </a:extLst>
          </p:cNvPr>
          <p:cNvSpPr txBox="1"/>
          <p:nvPr/>
        </p:nvSpPr>
        <p:spPr>
          <a:xfrm>
            <a:off x="631524" y="3763597"/>
            <a:ext cx="324000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700" b="1" dirty="0">
                <a:ea typeface="+mn-ea"/>
                <a:cs typeface="Calibri Light" panose="020F0302020204030204" pitchFamily="34" charset="0"/>
              </a:rPr>
              <a:t>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DD2C85-8831-0A41-64B4-BD4659F6B476}"/>
              </a:ext>
            </a:extLst>
          </p:cNvPr>
          <p:cNvSpPr txBox="1"/>
          <p:nvPr/>
        </p:nvSpPr>
        <p:spPr>
          <a:xfrm>
            <a:off x="1522187" y="4341149"/>
            <a:ext cx="7903277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rgbClr val="FF6600"/>
                </a:solidFill>
                <a:ea typeface="+mn-ea"/>
                <a:cs typeface="Calibri Light" panose="020F0302020204030204" pitchFamily="34" charset="0"/>
              </a:rPr>
              <a:t>MENTAL HEALTH &amp; POSITIVE COMPUTING (NON TEACHING WEEK / NO F2F CLASS)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215E1A5-43E9-5793-EB29-D5ED2C9780E7}"/>
              </a:ext>
            </a:extLst>
          </p:cNvPr>
          <p:cNvSpPr txBox="1"/>
          <p:nvPr/>
        </p:nvSpPr>
        <p:spPr>
          <a:xfrm>
            <a:off x="1603330" y="6183834"/>
            <a:ext cx="7706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UNIT REVIEW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F8F1D0-8108-54F2-E1D9-9F2F9A3FA620}"/>
              </a:ext>
            </a:extLst>
          </p:cNvPr>
          <p:cNvSpPr txBox="1"/>
          <p:nvPr/>
        </p:nvSpPr>
        <p:spPr>
          <a:xfrm>
            <a:off x="1575911" y="3757452"/>
            <a:ext cx="773371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Justice, Equity, Diversity &amp; Inclusion (JEDI)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D4883-C016-2769-2E89-A3DDCDDAFE77}"/>
              </a:ext>
            </a:extLst>
          </p:cNvPr>
          <p:cNvSpPr/>
          <p:nvPr/>
        </p:nvSpPr>
        <p:spPr>
          <a:xfrm>
            <a:off x="1510447" y="4835636"/>
            <a:ext cx="7953946" cy="4556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prstClr val="white"/>
              </a:solidFill>
              <a:cs typeface="Calibri Light" panose="020F03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8BCF50-AADA-ED68-0C1C-40D4FB0D3A3E}"/>
              </a:ext>
            </a:extLst>
          </p:cNvPr>
          <p:cNvSpPr/>
          <p:nvPr/>
        </p:nvSpPr>
        <p:spPr>
          <a:xfrm>
            <a:off x="582874" y="4888209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7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95D06-3F2A-A93C-37C7-4B498CEC0ED0}"/>
              </a:ext>
            </a:extLst>
          </p:cNvPr>
          <p:cNvSpPr txBox="1"/>
          <p:nvPr/>
        </p:nvSpPr>
        <p:spPr>
          <a:xfrm>
            <a:off x="595443" y="4945039"/>
            <a:ext cx="324000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700" b="1" dirty="0">
                <a:cs typeface="Calibri Light" panose="020F0302020204030204" pitchFamily="34" charset="0"/>
              </a:rPr>
              <a:t>10</a:t>
            </a:r>
            <a:endParaRPr lang="en-AU" sz="700" b="1" dirty="0"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DA11D67-804E-A18E-00ED-8A9D7E3865D7}"/>
              </a:ext>
            </a:extLst>
          </p:cNvPr>
          <p:cNvSpPr/>
          <p:nvPr/>
        </p:nvSpPr>
        <p:spPr>
          <a:xfrm>
            <a:off x="1510447" y="5420182"/>
            <a:ext cx="7953946" cy="4556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prstClr val="white"/>
              </a:solidFill>
              <a:cs typeface="Calibri Light" panose="020F030202020403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1ECD06D-EE8D-C6A4-F1EE-4F96B1F289E2}"/>
              </a:ext>
            </a:extLst>
          </p:cNvPr>
          <p:cNvSpPr/>
          <p:nvPr/>
        </p:nvSpPr>
        <p:spPr>
          <a:xfrm>
            <a:off x="582874" y="5472755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7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CC17BC-82FD-06FD-302C-B5A78354A4A1}"/>
              </a:ext>
            </a:extLst>
          </p:cNvPr>
          <p:cNvSpPr txBox="1"/>
          <p:nvPr/>
        </p:nvSpPr>
        <p:spPr>
          <a:xfrm>
            <a:off x="595443" y="5529585"/>
            <a:ext cx="324000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700" b="1" dirty="0">
                <a:cs typeface="Calibri Light" panose="020F0302020204030204" pitchFamily="34" charset="0"/>
              </a:rPr>
              <a:t>11</a:t>
            </a:r>
            <a:endParaRPr lang="en-AU" sz="700" b="1" dirty="0"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CDC3CBA-1868-888E-5290-F4B255C306EA}"/>
              </a:ext>
            </a:extLst>
          </p:cNvPr>
          <p:cNvSpPr txBox="1"/>
          <p:nvPr/>
        </p:nvSpPr>
        <p:spPr>
          <a:xfrm>
            <a:off x="1603330" y="5523440"/>
            <a:ext cx="773371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Professionals Australia / Industry Guest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F8C72F-7987-9149-C067-E9639B7408EA}"/>
              </a:ext>
            </a:extLst>
          </p:cNvPr>
          <p:cNvSpPr txBox="1"/>
          <p:nvPr/>
        </p:nvSpPr>
        <p:spPr>
          <a:xfrm>
            <a:off x="1575912" y="4941701"/>
            <a:ext cx="773371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b="1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#UpgradeYourWorld &amp; Public Interest Technology (PIT)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456B8F-BD60-B0C9-0A84-4A57467BB214}"/>
              </a:ext>
            </a:extLst>
          </p:cNvPr>
          <p:cNvSpPr/>
          <p:nvPr/>
        </p:nvSpPr>
        <p:spPr>
          <a:xfrm>
            <a:off x="1023962" y="332568"/>
            <a:ext cx="324000" cy="32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7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E62578-84D9-D77F-227C-2C23866CF734}"/>
              </a:ext>
            </a:extLst>
          </p:cNvPr>
          <p:cNvSpPr txBox="1"/>
          <p:nvPr/>
        </p:nvSpPr>
        <p:spPr>
          <a:xfrm>
            <a:off x="1064154" y="394540"/>
            <a:ext cx="35438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700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1</a:t>
            </a:r>
            <a:r>
              <a:rPr lang="en-AU" sz="700" dirty="0">
                <a:ea typeface="+mn-ea"/>
                <a:cs typeface="Calibri Light" panose="020F0302020204030204" pitchFamily="34" charset="0"/>
              </a:rPr>
              <a:t>-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8AF033E-3097-667C-420F-FBA2ACD463F3}"/>
              </a:ext>
            </a:extLst>
          </p:cNvPr>
          <p:cNvSpPr/>
          <p:nvPr/>
        </p:nvSpPr>
        <p:spPr>
          <a:xfrm>
            <a:off x="1023962" y="1007249"/>
            <a:ext cx="324000" cy="32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7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E1BD7F-EBB0-743A-1F00-7E50D687FF66}"/>
              </a:ext>
            </a:extLst>
          </p:cNvPr>
          <p:cNvSpPr txBox="1"/>
          <p:nvPr/>
        </p:nvSpPr>
        <p:spPr>
          <a:xfrm>
            <a:off x="1077468" y="1057321"/>
            <a:ext cx="35438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700" dirty="0">
                <a:solidFill>
                  <a:schemeClr val="bg1"/>
                </a:solidFill>
                <a:ea typeface="+mn-ea"/>
                <a:cs typeface="Calibri Light" panose="020F0302020204030204" pitchFamily="34" charset="0"/>
              </a:rPr>
              <a:t>1</a:t>
            </a:r>
            <a:r>
              <a:rPr lang="en-AU" sz="700" dirty="0">
                <a:ea typeface="+mn-ea"/>
                <a:cs typeface="Calibri Light" panose="020F03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31637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Unit Delivery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79" y="1305336"/>
            <a:ext cx="10021525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There are 2 parts to this semester’s delivery.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highlight>
                  <a:srgbClr val="00FFFF"/>
                </a:highlight>
                <a:cs typeface="Arial Narrow"/>
              </a:rPr>
              <a:t>Asynchronous  Pre-recorded Theory &amp; a set of Learning Activities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 Narrow"/>
              </a:rPr>
              <a:t>(Self-paced, In your own time/preferably before your class)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On-Campus </a:t>
            </a:r>
            <a:r>
              <a:rPr lang="en-US" sz="2000" dirty="0">
                <a:highlight>
                  <a:srgbClr val="00FFFF"/>
                </a:highlight>
                <a:cs typeface="Arial Narrow"/>
              </a:rPr>
              <a:t>Class 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(Is it a tute, a seminar, a lab, …? It’s a Class)</a:t>
            </a: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SzPct val="85000"/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0000"/>
              </a:solidFill>
              <a:cs typeface="Arial Narrow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SzPct val="85000"/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0000"/>
              </a:solidFill>
              <a:cs typeface="Arial Narrow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SzPct val="85000"/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0000"/>
              </a:solidFill>
              <a:cs typeface="Arial Narrow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SzPct val="85000"/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0000"/>
              </a:solidFill>
              <a:cs typeface="Arial Narrow"/>
            </a:endParaRP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uLnTx/>
                <a:uFillTx/>
                <a:ea typeface="+mn-ea"/>
                <a:cs typeface="Arial Narrow"/>
              </a:rPr>
              <a:t>On-Campus Class Catchups are not regurgitation of theory for 2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uLnTx/>
                <a:uFillTx/>
                <a:ea typeface="+mn-ea"/>
                <a:cs typeface="Arial Narrow"/>
              </a:rPr>
              <a:t>hrs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cs typeface="Arial Narrow"/>
            </a:endParaRP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highlight>
                  <a:srgbClr val="00FFFF"/>
                </a:highlight>
                <a:cs typeface="Arial Narrow"/>
              </a:rPr>
              <a:t>These on-campus class components are NOT LECTURES!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FFFF"/>
              </a:highlight>
              <a:uLnTx/>
              <a:uFillTx/>
              <a:cs typeface="Arial Narro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85697-E2FF-4CB3-B28C-2801F964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38" y="3654752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5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Unit Delivery Structure 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10212320" cy="5172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Consultations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Jason Monday: 1-2pm BA1009. After classes. Other times TBC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Other times available by appointment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highlight>
                  <a:srgbClr val="00FFFF"/>
                </a:highlight>
                <a:cs typeface="Arial Narrow"/>
              </a:rPr>
              <a:t>Discussion Boards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Watercooler Conversations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Very lightly moderated by the Teaching Team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“Yeah,… Nah!” moments. “I could do that, but I won’t bother, no marks,…”. 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See how far that attitude gets you in industry.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highlight>
                  <a:srgbClr val="00FFFF"/>
                </a:highlight>
                <a:cs typeface="Arial Narrow"/>
              </a:rPr>
              <a:t>Release of Materials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 Narrow"/>
              </a:rPr>
              <a:t>Pre-recorded theory </a:t>
            </a:r>
            <a:r>
              <a:rPr lang="en-US" dirty="0">
                <a:solidFill>
                  <a:srgbClr val="000000"/>
                </a:solidFill>
                <a:cs typeface="Arial Narrow"/>
              </a:rPr>
              <a:t>is being used from deliveries already conducted this year.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On-campus classroom slides (Some before class, most after the last class of the week)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Delivery of modules published may be speeded 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A7323C-70C5-4447-BF11-5B1CEDE9C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97" y="334128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2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Assessment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983132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There are 3 Assessments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cs typeface="Arial Narrow"/>
              </a:rPr>
              <a:t>No Exam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Assignment 1 is an individual research paper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Assignment 2 is a group presentation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 Narrow"/>
              </a:rPr>
              <a:t>Assignment 3 is an individual reflection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295AD-EBFC-4857-B9A2-FE4044C9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935" y="5006866"/>
            <a:ext cx="4134199" cy="18511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C53C12-9EF6-43CB-8DD5-6BEF0243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173" y="3764980"/>
            <a:ext cx="3386927" cy="26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  <a:latin typeface="+mn-lt"/>
              </a:rPr>
              <a:t>Assessment Structure 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B132-DBB1-489B-96DD-37FB58AB6102}"/>
              </a:ext>
            </a:extLst>
          </p:cNvPr>
          <p:cNvSpPr txBox="1"/>
          <p:nvPr/>
        </p:nvSpPr>
        <p:spPr>
          <a:xfrm>
            <a:off x="430280" y="1305336"/>
            <a:ext cx="10161520" cy="512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ea typeface="+mn-ea"/>
                <a:cs typeface="Arial Narrow"/>
              </a:rPr>
              <a:t>Assignment 1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Briefing Paper/Literature Review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Focuses on ULOs 2&amp;3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40% weighting! </a:t>
            </a:r>
            <a:r>
              <a:rPr lang="en-US" sz="2000" i="1" dirty="0">
                <a:solidFill>
                  <a:srgbClr val="000000"/>
                </a:solidFill>
                <a:cs typeface="Arial Narrow"/>
              </a:rPr>
              <a:t>Please note due date was extended due to Easter Sunday. Now Wed 12/4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highlight>
                  <a:srgbClr val="00FFFF"/>
                </a:highlight>
                <a:cs typeface="Arial Narrow"/>
              </a:rPr>
              <a:t>A choice of TWO potential topics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Classical Ethical Theory/</a:t>
            </a:r>
            <a:r>
              <a:rPr lang="en-US" sz="2000" dirty="0" err="1">
                <a:solidFill>
                  <a:srgbClr val="000000"/>
                </a:solidFill>
                <a:cs typeface="Arial Narrow"/>
              </a:rPr>
              <a:t>ies</a:t>
            </a:r>
            <a:endParaRPr lang="en-US" sz="2000" dirty="0">
              <a:solidFill>
                <a:srgbClr val="000000"/>
              </a:solidFill>
              <a:cs typeface="Arial Narrow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Ethical Decision-Making Frameworks (Critical Analysis &amp; PEAS)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Edited before submission / </a:t>
            </a:r>
            <a:r>
              <a:rPr lang="en-US" sz="2000" dirty="0">
                <a:highlight>
                  <a:srgbClr val="00FFFF"/>
                </a:highlight>
                <a:cs typeface="Arial Narrow"/>
              </a:rPr>
              <a:t>No drafts read (Sorry)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Read the Assessment Guidelines &amp; Rubric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Consistent in-text citations / direct quoting &amp; paraphrasing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Follow the APA 7</a:t>
            </a:r>
            <a:r>
              <a:rPr lang="en-US" sz="2000" baseline="30000" dirty="0">
                <a:solidFill>
                  <a:srgbClr val="000000"/>
                </a:solidFill>
                <a:cs typeface="Arial Narrow"/>
              </a:rPr>
              <a:t>th</a:t>
            </a:r>
            <a:r>
              <a:rPr lang="en-US" sz="2000" dirty="0">
                <a:solidFill>
                  <a:srgbClr val="000000"/>
                </a:solidFill>
                <a:cs typeface="Arial Narrow"/>
              </a:rPr>
              <a:t> Referencing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295AD-EBFC-4857-B9A2-FE4044C9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935" y="5006866"/>
            <a:ext cx="4134199" cy="18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25351"/>
      </p:ext>
    </p:extLst>
  </p:cSld>
  <p:clrMapOvr>
    <a:masterClrMapping/>
  </p:clrMapOvr>
</p:sld>
</file>

<file path=ppt/theme/theme1.xml><?xml version="1.0" encoding="utf-8"?>
<a:theme xmlns:a="http://schemas.openxmlformats.org/drawingml/2006/main" name="Swinburne">
  <a:themeElements>
    <a:clrScheme name="Swinburne">
      <a:dk1>
        <a:srgbClr val="000000"/>
      </a:dk1>
      <a:lt1>
        <a:sysClr val="window" lastClr="FFFFFF"/>
      </a:lt1>
      <a:dk2>
        <a:srgbClr val="3D3A3B"/>
      </a:dk2>
      <a:lt2>
        <a:srgbClr val="E7E7E8"/>
      </a:lt2>
      <a:accent1>
        <a:srgbClr val="3D3A3B"/>
      </a:accent1>
      <a:accent2>
        <a:srgbClr val="E7E7E8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0563C1"/>
      </a:hlink>
      <a:folHlink>
        <a:srgbClr val="954F72"/>
      </a:folHlink>
    </a:clrScheme>
    <a:fontScheme name="SwinburneFonts">
      <a:majorFont>
        <a:latin typeface="Barlow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" id="{2F5F439F-722C-4FD2-84ED-4D1CD1AFAB38}" vid="{5462BE9E-DCA2-451B-A3C6-85FCFC9823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4A9E6E55628542A9E00D522079AB8A" ma:contentTypeVersion="12" ma:contentTypeDescription="Create a new document." ma:contentTypeScope="" ma:versionID="27ec509c60300aaa6db40cbfd95f1238">
  <xsd:schema xmlns:xsd="http://www.w3.org/2001/XMLSchema" xmlns:xs="http://www.w3.org/2001/XMLSchema" xmlns:p="http://schemas.microsoft.com/office/2006/metadata/properties" xmlns:ns2="6db94942-8a34-4a30-a8e6-78b89cf29212" xmlns:ns3="32a27114-0f9b-470d-a484-01f5ccaf5a0e" targetNamespace="http://schemas.microsoft.com/office/2006/metadata/properties" ma:root="true" ma:fieldsID="5779ceb5c5fe9fb080dd43f81f77ef06" ns2:_="" ns3:_="">
    <xsd:import namespace="6db94942-8a34-4a30-a8e6-78b89cf29212"/>
    <xsd:import namespace="32a27114-0f9b-470d-a484-01f5ccaf5a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94942-8a34-4a30-a8e6-78b89cf29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27114-0f9b-470d-a484-01f5ccaf5a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4C5A5F-5895-4E78-BACE-B717DFEC29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CC6E86-B32F-47D7-B1B4-17AA5EEC23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b94942-8a34-4a30-a8e6-78b89cf29212"/>
    <ds:schemaRef ds:uri="32a27114-0f9b-470d-a484-01f5ccaf5a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8B5A9C-D132-4FCF-951F-362122C708F1}">
  <ds:schemaRefs>
    <ds:schemaRef ds:uri="http://schemas.microsoft.com/office/infopath/2007/PartnerControls"/>
    <ds:schemaRef ds:uri="http://schemas.microsoft.com/office/2006/metadata/properties"/>
    <ds:schemaRef ds:uri="32a27114-0f9b-470d-a484-01f5ccaf5a0e"/>
    <ds:schemaRef ds:uri="http://www.w3.org/XML/1998/namespace"/>
    <ds:schemaRef ds:uri="http://purl.org/dc/dcmitype/"/>
    <ds:schemaRef ds:uri="http://schemas.microsoft.com/office/2006/documentManagement/types"/>
    <ds:schemaRef ds:uri="6db94942-8a34-4a30-a8e6-78b89cf29212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1938</Words>
  <Application>Microsoft Office PowerPoint</Application>
  <PresentationFormat>Widescreen</PresentationFormat>
  <Paragraphs>278</Paragraphs>
  <Slides>45</Slides>
  <Notes>14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Barlow SemiBold</vt:lpstr>
      <vt:lpstr>Open Sans Light</vt:lpstr>
      <vt:lpstr>Open Sans Semibold</vt:lpstr>
      <vt:lpstr>Barlow Light</vt:lpstr>
      <vt:lpstr>Calibri</vt:lpstr>
      <vt:lpstr>Arial</vt:lpstr>
      <vt:lpstr>Courier New</vt:lpstr>
      <vt:lpstr>Swinburne</vt:lpstr>
      <vt:lpstr>Bitmap Image</vt:lpstr>
      <vt:lpstr>PowerPoint Presentation</vt:lpstr>
      <vt:lpstr>Roadmap for this class</vt:lpstr>
      <vt:lpstr>A Professional’s Core Competencies</vt:lpstr>
      <vt:lpstr>What’s this INF20028 thing about?</vt:lpstr>
      <vt:lpstr>PowerPoint Presentation</vt:lpstr>
      <vt:lpstr>Unit Delivery Structure</vt:lpstr>
      <vt:lpstr>Unit Delivery Structure /2</vt:lpstr>
      <vt:lpstr>Assessment Structure</vt:lpstr>
      <vt:lpstr>Assessment Structure /2</vt:lpstr>
      <vt:lpstr>Assessment Structure /3</vt:lpstr>
      <vt:lpstr>Assessment Structure /4</vt:lpstr>
      <vt:lpstr>Assessment Structure /5</vt:lpstr>
      <vt:lpstr>Assessment Structure /6</vt:lpstr>
      <vt:lpstr>Assessment Structure /7</vt:lpstr>
      <vt:lpstr>Professionals are also engaged in Reflection</vt:lpstr>
      <vt:lpstr>PowerPoint Presentation</vt:lpstr>
      <vt:lpstr>PowerPoint Presentation</vt:lpstr>
      <vt:lpstr>Critical Analysis</vt:lpstr>
      <vt:lpstr>Critical Analysis /2</vt:lpstr>
      <vt:lpstr>DEEP DIVE: Critical Thinking In pairs or small group, discuss which you would rather do battle with: 1 x HORSE SIZED DUCK OR 100 x DUCK SIZED HORSES? </vt:lpstr>
      <vt:lpstr>PowerPoint Presentation</vt:lpstr>
      <vt:lpstr>Assessment Bootcamps</vt:lpstr>
      <vt:lpstr>Assignment 1 Common Errors</vt:lpstr>
      <vt:lpstr>INF20028 Unit Success: Formula</vt:lpstr>
      <vt:lpstr>Perfection is a Myth</vt:lpstr>
      <vt:lpstr>Week 1 Action Items: Your check list to be completed</vt:lpstr>
      <vt:lpstr>Virtual Coffee ‘Baristering’ Begins next week!</vt:lpstr>
      <vt:lpstr>Be Vigilant</vt:lpstr>
      <vt:lpstr>The INF20028 Teaching Team’s expectations of YOUR capabilities as an ICT Professional (in-training)</vt:lpstr>
      <vt:lpstr>Be Passionate</vt:lpstr>
      <vt:lpstr>Be Passionate /2</vt:lpstr>
      <vt:lpstr>Be Eager</vt:lpstr>
      <vt:lpstr>Be a Sponge</vt:lpstr>
      <vt:lpstr>Get better on weeknights &amp; on weekends</vt:lpstr>
      <vt:lpstr>Get better on weeknights &amp; on weekends /2</vt:lpstr>
      <vt:lpstr>Everybody starts somewhere</vt:lpstr>
      <vt:lpstr>Be Flexible</vt:lpstr>
      <vt:lpstr>Be the Solution</vt:lpstr>
      <vt:lpstr>Be Helpful</vt:lpstr>
      <vt:lpstr>Find out how to fit in, QUICKLY</vt:lpstr>
      <vt:lpstr>You’re not a rockstar!... yet</vt:lpstr>
      <vt:lpstr>Show up, work hard and you will stand out</vt:lpstr>
      <vt:lpstr>Be Intrinsic in your Motivation</vt:lpstr>
      <vt:lpstr>Be Diverse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 Walsh</dc:creator>
  <cp:lastModifiedBy>Jason Sargent</cp:lastModifiedBy>
  <cp:revision>127</cp:revision>
  <dcterms:created xsi:type="dcterms:W3CDTF">2021-04-21T06:12:21Z</dcterms:created>
  <dcterms:modified xsi:type="dcterms:W3CDTF">2023-03-02T23:17:49Z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0x010100144A9E6E55628542A9E00D522079AB8A</vt:lpwstr>
  </property>
</Properties>
</file>